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2" r:id="rId2"/>
    <p:sldId id="262" r:id="rId3"/>
    <p:sldId id="269" r:id="rId4"/>
    <p:sldId id="280" r:id="rId5"/>
    <p:sldId id="261" r:id="rId6"/>
    <p:sldId id="266" r:id="rId7"/>
    <p:sldId id="311" r:id="rId8"/>
    <p:sldId id="315" r:id="rId9"/>
    <p:sldId id="314" r:id="rId10"/>
    <p:sldId id="316" r:id="rId11"/>
    <p:sldId id="317" r:id="rId12"/>
    <p:sldId id="312" r:id="rId13"/>
    <p:sldId id="281" r:id="rId14"/>
    <p:sldId id="318" r:id="rId15"/>
    <p:sldId id="319" r:id="rId16"/>
    <p:sldId id="275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>
            <p14:sldId id="272"/>
          </p14:sldIdLst>
        </p14:section>
        <p14:section name="目录与章节过渡" id="{847108E3-22F3-4CD9-A82A-834291DC17F4}">
          <p14:sldIdLst>
            <p14:sldId id="262"/>
            <p14:sldId id="269"/>
            <p14:sldId id="280"/>
          </p14:sldIdLst>
        </p14:section>
        <p14:section name="内容页" id="{EB11151C-0E14-47B0-8218-1431BF894351}">
          <p14:sldIdLst>
            <p14:sldId id="261"/>
            <p14:sldId id="266"/>
            <p14:sldId id="311"/>
            <p14:sldId id="315"/>
            <p14:sldId id="314"/>
            <p14:sldId id="316"/>
            <p14:sldId id="317"/>
            <p14:sldId id="312"/>
            <p14:sldId id="281"/>
            <p14:sldId id="318"/>
            <p14:sldId id="319"/>
          </p14:sldIdLst>
        </p14:section>
        <p14:section name="封底" id="{843E591D-6EE2-4691-951C-C0C689F22170}">
          <p14:sldIdLst>
            <p14:sldId id="275"/>
          </p14:sldIdLst>
        </p14:section>
        <p14:section name="配色与字体" id="{3D97B63B-D70E-4F27-8A27-3FF98FBB7258}">
          <p14:sldIdLst/>
        </p14:section>
        <p14:section name="图标" id="{256EF24B-5FA9-4838-AFAB-30B46CBE188B}">
          <p14:sldIdLst/>
        </p14:section>
      </p14:sectionLst>
    </p:ext>
    <p:ext uri="{EFAFB233-063F-42B5-8137-9DF3F51BA10A}">
      <p15:sldGuideLst xmlns:p15="http://schemas.microsoft.com/office/powerpoint/2012/main">
        <p15:guide id="1" pos="3863">
          <p15:clr>
            <a:srgbClr val="A4A3A4"/>
          </p15:clr>
        </p15:guide>
        <p15:guide id="2" orient="horz" pos="1003">
          <p15:clr>
            <a:srgbClr val="A4A3A4"/>
          </p15:clr>
        </p15:guide>
        <p15:guide id="3" orient="horz" pos="1502">
          <p15:clr>
            <a:srgbClr val="A4A3A4"/>
          </p15:clr>
        </p15:guide>
        <p15:guide id="4" orient="horz" pos="3113">
          <p15:clr>
            <a:srgbClr val="A4A3A4"/>
          </p15:clr>
        </p15:guide>
        <p15:guide id="5" pos="2128">
          <p15:clr>
            <a:srgbClr val="A4A3A4"/>
          </p15:clr>
        </p15:guide>
        <p15:guide id="6" pos="4067">
          <p15:clr>
            <a:srgbClr val="A4A3A4"/>
          </p15:clr>
        </p15:guide>
        <p15:guide id="7" pos="5972">
          <p15:clr>
            <a:srgbClr val="A4A3A4"/>
          </p15:clr>
        </p15:guide>
        <p15:guide id="8" pos="5292">
          <p15:clr>
            <a:srgbClr val="A4A3A4"/>
          </p15:clr>
        </p15:guide>
        <p15:guide id="9" pos="2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22" autoAdjust="0"/>
    <p:restoredTop sz="94289" autoAdjust="0"/>
  </p:normalViewPr>
  <p:slideViewPr>
    <p:cSldViewPr snapToGrid="0" showGuides="1">
      <p:cViewPr varScale="1">
        <p:scale>
          <a:sx n="59" d="100"/>
          <a:sy n="59" d="100"/>
        </p:scale>
        <p:origin x="996" y="36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780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91-40D0-A2F6-9CE520EC489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91-40D0-A2F6-9CE520EC489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91-40D0-A2F6-9CE520EC489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91-40D0-A2F6-9CE520EC489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91-40D0-A2F6-9CE520EC4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71A-441C-A327-0CE610E8E6B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71A-441C-A327-0CE610E8E6B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71A-441C-A327-0CE610E8E6B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71A-441C-A327-0CE610E8E6B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71A-441C-A327-0CE610E8E6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7A9-4A85-84B8-70A09EEF71DB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A9-4A85-84B8-70A09EEF71D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7A9-4A85-84B8-70A09EEF71D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7A9-4A85-84B8-70A09EEF71D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A9-4A85-84B8-70A09EEF7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2D3-4DEC-9537-BF50E5F6CA0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2D3-4DEC-9537-BF50E5F6CA02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2D3-4DEC-9537-BF50E5F6CA02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2D3-4DEC-9537-BF50E5F6CA02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D3-4DEC-9537-BF50E5F6C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18-4BD5-9360-22438D070E1B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18-4BD5-9360-22438D070E1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418-4BD5-9360-22438D070E1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418-4BD5-9360-22438D070E1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418-4BD5-9360-22438D070E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876-4392-98C8-6E85D97F25CD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876-4392-98C8-6E85D97F25CD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876-4392-98C8-6E85D97F25CD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876-4392-98C8-6E85D97F25CD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876-4392-98C8-6E85D97F2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98-4291-9246-835F4D932DB7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98-4291-9246-835F4D932DB7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98-4291-9246-835F4D932DB7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698-4291-9246-835F4D932DB7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98-4291-9246-835F4D932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077-4D2B-9330-4F646D7C2A7E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077-4D2B-9330-4F646D7C2A7E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077-4D2B-9330-4F646D7C2A7E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077-4D2B-9330-4F646D7C2A7E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077-4D2B-9330-4F646D7C2A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91-40D0-A2F6-9CE520EC489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91-40D0-A2F6-9CE520EC489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91-40D0-A2F6-9CE520EC489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91-40D0-A2F6-9CE520EC489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91-40D0-A2F6-9CE520EC4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71A-441C-A327-0CE610E8E6B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71A-441C-A327-0CE610E8E6B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71A-441C-A327-0CE610E8E6B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71A-441C-A327-0CE610E8E6B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71A-441C-A327-0CE610E8E6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7A9-4A85-84B8-70A09EEF71DB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A9-4A85-84B8-70A09EEF71D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7A9-4A85-84B8-70A09EEF71D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7A9-4A85-84B8-70A09EEF71D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A9-4A85-84B8-70A09EEF7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71A-441C-A327-0CE610E8E6B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71A-441C-A327-0CE610E8E6B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71A-441C-A327-0CE610E8E6B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71A-441C-A327-0CE610E8E6B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71A-441C-A327-0CE610E8E6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2D3-4DEC-9537-BF50E5F6CA0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2D3-4DEC-9537-BF50E5F6CA02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2D3-4DEC-9537-BF50E5F6CA02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2D3-4DEC-9537-BF50E5F6CA02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D3-4DEC-9537-BF50E5F6C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18-4BD5-9360-22438D070E1B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18-4BD5-9360-22438D070E1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418-4BD5-9360-22438D070E1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418-4BD5-9360-22438D070E1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418-4BD5-9360-22438D070E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876-4392-98C8-6E85D97F25CD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876-4392-98C8-6E85D97F25CD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876-4392-98C8-6E85D97F25CD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876-4392-98C8-6E85D97F25CD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876-4392-98C8-6E85D97F2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98-4291-9246-835F4D932DB7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98-4291-9246-835F4D932DB7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98-4291-9246-835F4D932DB7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698-4291-9246-835F4D932DB7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98-4291-9246-835F4D932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077-4D2B-9330-4F646D7C2A7E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077-4D2B-9330-4F646D7C2A7E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077-4D2B-9330-4F646D7C2A7E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077-4D2B-9330-4F646D7C2A7E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077-4D2B-9330-4F646D7C2A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7A9-4A85-84B8-70A09EEF71DB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A9-4A85-84B8-70A09EEF71D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7A9-4A85-84B8-70A09EEF71D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7A9-4A85-84B8-70A09EEF71D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A9-4A85-84B8-70A09EEF7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2D3-4DEC-9537-BF50E5F6CA02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2D3-4DEC-9537-BF50E5F6CA02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2D3-4DEC-9537-BF50E5F6CA02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2D3-4DEC-9537-BF50E5F6CA02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2D3-4DEC-9537-BF50E5F6C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18-4BD5-9360-22438D070E1B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18-4BD5-9360-22438D070E1B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418-4BD5-9360-22438D070E1B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418-4BD5-9360-22438D070E1B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418-4BD5-9360-22438D070E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F472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876-4392-98C8-6E85D97F25CD}"/>
              </c:ext>
            </c:extLst>
          </c:dPt>
          <c:dPt>
            <c:idx val="1"/>
            <c:bubble3D val="0"/>
            <c:spPr>
              <a:solidFill>
                <a:srgbClr val="F47264">
                  <a:alpha val="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876-4392-98C8-6E85D97F25CD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876-4392-98C8-6E85D97F25CD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876-4392-98C8-6E85D97F25CD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876-4392-98C8-6E85D97F2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 cap="flat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98-4291-9246-835F4D932DB7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98-4291-9246-835F4D932DB7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98-4291-9246-835F4D932DB7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698-4291-9246-835F4D932DB7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98-4291-9246-835F4D932D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077-4D2B-9330-4F646D7C2A7E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077-4D2B-9330-4F646D7C2A7E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077-4D2B-9330-4F646D7C2A7E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077-4D2B-9330-4F646D7C2A7E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077-4D2B-9330-4F646D7C2A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Pt>
            <c:idx val="0"/>
            <c:bubble3D val="0"/>
            <c:spPr>
              <a:solidFill>
                <a:srgbClr val="7CB2A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391-40D0-A2F6-9CE520EC4895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  <a:alpha val="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391-40D0-A2F6-9CE520EC4895}"/>
              </c:ext>
            </c:extLst>
          </c:dPt>
          <c:dPt>
            <c:idx val="2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391-40D0-A2F6-9CE520EC4895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391-40D0-A2F6-9CE520EC4895}"/>
              </c:ext>
            </c:extLst>
          </c:dPt>
          <c:cat>
            <c:strRef>
              <c:f>Sheet1!$A$2:$A$5</c:f>
              <c:strCache>
                <c:ptCount val="2"/>
                <c:pt idx="0">
                  <c:v>value1</c:v>
                </c:pt>
                <c:pt idx="1">
                  <c:v>value2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391-40D0-A2F6-9CE520EC4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19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2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5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2"/>
    </cs:fontRef>
    <cs:defRPr sz="1195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5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3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5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5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2020/11/21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2328587" y="6244170"/>
            <a:ext cx="7554800" cy="406590"/>
            <a:chOff x="2328587" y="6073254"/>
            <a:chExt cx="7554800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连接符 38"/>
            <p:cNvCxnSpPr/>
            <p:nvPr userDrawn="1"/>
          </p:nvCxnSpPr>
          <p:spPr>
            <a:xfrm>
              <a:off x="23285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 userDrawn="1"/>
          </p:nvCxnSpPr>
          <p:spPr>
            <a:xfrm>
              <a:off x="8983387" y="6316922"/>
              <a:ext cx="90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9" name="直接连接符 38"/>
          <p:cNvCxnSpPr/>
          <p:nvPr userDrawn="1"/>
        </p:nvCxnSpPr>
        <p:spPr>
          <a:xfrm>
            <a:off x="2328587" y="6496383"/>
            <a:ext cx="900000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>
            <a:off x="8983387" y="6496383"/>
            <a:ext cx="900000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460763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8946863" y="4805775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460764" y="4696131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Relationship Id="rId9" Type="http://schemas.openxmlformats.org/officeDocument/2006/relationships/chart" Target="../charts/chart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3.xml"/><Relationship Id="rId3" Type="http://schemas.openxmlformats.org/officeDocument/2006/relationships/chart" Target="../charts/chart18.xml"/><Relationship Id="rId7" Type="http://schemas.openxmlformats.org/officeDocument/2006/relationships/chart" Target="../charts/chart22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Relationship Id="rId9" Type="http://schemas.openxmlformats.org/officeDocument/2006/relationships/chart" Target="../charts/char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5541788" y="2602227"/>
            <a:ext cx="6426437" cy="1060855"/>
          </a:xfrm>
        </p:spPr>
        <p:txBody>
          <a:bodyPr/>
          <a:lstStyle/>
          <a:p>
            <a:r>
              <a:rPr lang="en-US" altLang="zh-CN" dirty="0"/>
              <a:t>Infer TCP flavor through passive measurement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0"/>
          </p:nvPr>
        </p:nvSpPr>
        <p:spPr>
          <a:xfrm>
            <a:off x="8469539" y="3950480"/>
            <a:ext cx="2903311" cy="454025"/>
          </a:xfrm>
        </p:spPr>
        <p:txBody>
          <a:bodyPr/>
          <a:lstStyle/>
          <a:p>
            <a:fld id="{74537E3F-D947-4BA3-9ED9-DD1B56CB840D}" type="datetime2">
              <a:rPr lang="zh-CN" altLang="en-US" smtClean="0"/>
              <a:t>2020年11月21日</a:t>
            </a:fld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1"/>
          </p:nvPr>
        </p:nvSpPr>
        <p:spPr>
          <a:xfrm>
            <a:off x="5707068" y="3881964"/>
            <a:ext cx="2903311" cy="598488"/>
          </a:xfrm>
        </p:spPr>
        <p:txBody>
          <a:bodyPr/>
          <a:lstStyle/>
          <a:p>
            <a:r>
              <a:rPr lang="zh-CN" altLang="en-US" sz="1600" dirty="0"/>
              <a:t>廖坚钧 吴进华 温一帆 张一弛 </a:t>
            </a:r>
          </a:p>
        </p:txBody>
      </p:sp>
      <p:pic>
        <p:nvPicPr>
          <p:cNvPr id="33" name="图片占位符 32" descr="图片包含 户外, 地面, 天空, 建筑物&#10;&#10;自动生成的说明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b="6944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这里可以输入标题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1075350" y="43657"/>
            <a:ext cx="9591519" cy="598488"/>
          </a:xfrm>
        </p:spPr>
        <p:txBody>
          <a:bodyPr/>
          <a:lstStyle/>
          <a:p>
            <a:r>
              <a:rPr lang="en-US" altLang="zh-CN" dirty="0"/>
              <a:t>Dependence on RTT for congestion avoidance</a:t>
            </a:r>
            <a:endParaRPr lang="zh-CN" altLang="en-US" dirty="0"/>
          </a:p>
        </p:txBody>
      </p:sp>
      <p:grpSp>
        <p:nvGrpSpPr>
          <p:cNvPr id="27" name="그룹 9"/>
          <p:cNvGrpSpPr/>
          <p:nvPr/>
        </p:nvGrpSpPr>
        <p:grpSpPr>
          <a:xfrm>
            <a:off x="1744541" y="1588957"/>
            <a:ext cx="4477484" cy="2947525"/>
            <a:chOff x="2007230" y="1588957"/>
            <a:chExt cx="4477484" cy="2947525"/>
          </a:xfrm>
        </p:grpSpPr>
        <p:grpSp>
          <p:nvGrpSpPr>
            <p:cNvPr id="31" name="그룹 6"/>
            <p:cNvGrpSpPr/>
            <p:nvPr/>
          </p:nvGrpSpPr>
          <p:grpSpPr>
            <a:xfrm>
              <a:off x="2007230" y="1588957"/>
              <a:ext cx="4477484" cy="2947525"/>
              <a:chOff x="408779" y="1658319"/>
              <a:chExt cx="4262381" cy="2805923"/>
            </a:xfrm>
          </p:grpSpPr>
          <p:grpSp>
            <p:nvGrpSpPr>
              <p:cNvPr id="51" name="그룹 2"/>
              <p:cNvGrpSpPr/>
              <p:nvPr/>
            </p:nvGrpSpPr>
            <p:grpSpPr>
              <a:xfrm>
                <a:off x="408779" y="1658319"/>
                <a:ext cx="4262381" cy="2805923"/>
                <a:chOff x="594758" y="886914"/>
                <a:chExt cx="4565069" cy="3005182"/>
              </a:xfrm>
            </p:grpSpPr>
            <p:graphicFrame>
              <p:nvGraphicFramePr>
                <p:cNvPr id="53" name="차트 83"/>
                <p:cNvGraphicFramePr/>
                <p:nvPr/>
              </p:nvGraphicFramePr>
              <p:xfrm>
                <a:off x="1620949" y="1556163"/>
                <a:ext cx="2505457" cy="1670301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graphicFrame>
              <p:nvGraphicFramePr>
                <p:cNvPr id="54" name="차트 84"/>
                <p:cNvGraphicFramePr/>
                <p:nvPr/>
              </p:nvGraphicFramePr>
              <p:xfrm>
                <a:off x="1284637" y="1331954"/>
                <a:ext cx="3178084" cy="21187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graphicFrame>
              <p:nvGraphicFramePr>
                <p:cNvPr id="55" name="차트 85"/>
                <p:cNvGraphicFramePr/>
                <p:nvPr/>
              </p:nvGraphicFramePr>
              <p:xfrm>
                <a:off x="956761" y="1113069"/>
                <a:ext cx="3832027" cy="25546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57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2" y="1214319"/>
                  <a:ext cx="179335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58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77" y="990290"/>
                  <a:ext cx="1354166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59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0" y="1662374"/>
                  <a:ext cx="2166573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60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7"/>
                  <a:ext cx="2162389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61" name="타원 79"/>
                <p:cNvSpPr/>
                <p:nvPr/>
              </p:nvSpPr>
              <p:spPr>
                <a:xfrm>
                  <a:off x="2441993" y="1954204"/>
                  <a:ext cx="870602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6A9A98"/>
                    </a:solidFill>
                    <a:latin typeface="+mn-ea"/>
                  </a:endParaRPr>
                </a:p>
              </p:txBody>
            </p:sp>
            <p:graphicFrame>
              <p:nvGraphicFramePr>
                <p:cNvPr id="56" name="차트 86"/>
                <p:cNvGraphicFramePr/>
                <p:nvPr/>
              </p:nvGraphicFramePr>
              <p:xfrm>
                <a:off x="594758" y="886914"/>
                <a:ext cx="4565069" cy="3005182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</p:grpSp>
          <p:sp>
            <p:nvSpPr>
              <p:cNvPr id="52" name="Rectangle 3"/>
              <p:cNvSpPr txBox="1">
                <a:spLocks noChangeArrowheads="1"/>
              </p:cNvSpPr>
              <p:nvPr/>
            </p:nvSpPr>
            <p:spPr bwMode="auto">
              <a:xfrm>
                <a:off x="2275210" y="2929434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60%</a:t>
                </a:r>
              </a:p>
            </p:txBody>
          </p:sp>
        </p:grpSp>
        <p:grpSp>
          <p:nvGrpSpPr>
            <p:cNvPr id="32" name="그룹 1839"/>
            <p:cNvGrpSpPr/>
            <p:nvPr/>
          </p:nvGrpSpPr>
          <p:grpSpPr>
            <a:xfrm>
              <a:off x="2397848" y="2831613"/>
              <a:ext cx="1250352" cy="412128"/>
              <a:chOff x="1616550" y="5062507"/>
              <a:chExt cx="1902443" cy="627063"/>
            </a:xfrm>
            <a:noFill/>
          </p:grpSpPr>
          <p:grpSp>
            <p:nvGrpSpPr>
              <p:cNvPr id="33" name="그룹 1838"/>
              <p:cNvGrpSpPr/>
              <p:nvPr/>
            </p:nvGrpSpPr>
            <p:grpSpPr>
              <a:xfrm>
                <a:off x="161655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5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4" name="그룹 687"/>
              <p:cNvGrpSpPr/>
              <p:nvPr/>
            </p:nvGrpSpPr>
            <p:grpSpPr>
              <a:xfrm>
                <a:off x="1945286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7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8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5" name="그룹 690"/>
              <p:cNvGrpSpPr/>
              <p:nvPr/>
            </p:nvGrpSpPr>
            <p:grpSpPr>
              <a:xfrm>
                <a:off x="2274022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6" name="그룹 693"/>
              <p:cNvGrpSpPr/>
              <p:nvPr/>
            </p:nvGrpSpPr>
            <p:grpSpPr>
              <a:xfrm>
                <a:off x="2602758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7" name="그룹 696"/>
              <p:cNvGrpSpPr/>
              <p:nvPr/>
            </p:nvGrpSpPr>
            <p:grpSpPr>
              <a:xfrm>
                <a:off x="2931494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8" name="그룹 699"/>
              <p:cNvGrpSpPr/>
              <p:nvPr/>
            </p:nvGrpSpPr>
            <p:grpSpPr>
              <a:xfrm>
                <a:off x="326023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3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62" name="그룹 7"/>
          <p:cNvGrpSpPr/>
          <p:nvPr/>
        </p:nvGrpSpPr>
        <p:grpSpPr>
          <a:xfrm>
            <a:off x="6553309" y="1588957"/>
            <a:ext cx="4477484" cy="2947525"/>
            <a:chOff x="5943709" y="1588957"/>
            <a:chExt cx="4477484" cy="2947525"/>
          </a:xfrm>
        </p:grpSpPr>
        <p:grpSp>
          <p:nvGrpSpPr>
            <p:cNvPr id="63" name="그룹 8"/>
            <p:cNvGrpSpPr/>
            <p:nvPr/>
          </p:nvGrpSpPr>
          <p:grpSpPr>
            <a:xfrm>
              <a:off x="5943709" y="1588957"/>
              <a:ext cx="4477484" cy="2947525"/>
              <a:chOff x="4373764" y="1658319"/>
              <a:chExt cx="4262381" cy="2805923"/>
            </a:xfrm>
          </p:grpSpPr>
          <p:grpSp>
            <p:nvGrpSpPr>
              <p:cNvPr id="77" name="그룹 92"/>
              <p:cNvGrpSpPr/>
              <p:nvPr/>
            </p:nvGrpSpPr>
            <p:grpSpPr>
              <a:xfrm>
                <a:off x="4373764" y="1658319"/>
                <a:ext cx="4262381" cy="2805923"/>
                <a:chOff x="594762" y="886914"/>
                <a:chExt cx="4565072" cy="3005180"/>
              </a:xfrm>
            </p:grpSpPr>
            <p:graphicFrame>
              <p:nvGraphicFramePr>
                <p:cNvPr id="79" name="차트 94"/>
                <p:cNvGraphicFramePr/>
                <p:nvPr/>
              </p:nvGraphicFramePr>
              <p:xfrm>
                <a:off x="1284640" y="1331954"/>
                <a:ext cx="3178086" cy="211871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graphicFrame>
              <p:nvGraphicFramePr>
                <p:cNvPr id="80" name="차트 95"/>
                <p:cNvGraphicFramePr/>
                <p:nvPr/>
              </p:nvGraphicFramePr>
              <p:xfrm>
                <a:off x="956763" y="1113069"/>
                <a:ext cx="3832030" cy="255467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graphicFrame>
              <p:nvGraphicFramePr>
                <p:cNvPr id="81" name="차트 96"/>
                <p:cNvGraphicFramePr/>
                <p:nvPr/>
              </p:nvGraphicFramePr>
              <p:xfrm>
                <a:off x="594762" y="886914"/>
                <a:ext cx="4565072" cy="30051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graphicFrame>
              <p:nvGraphicFramePr>
                <p:cNvPr id="82" name="차트 93"/>
                <p:cNvGraphicFramePr/>
                <p:nvPr/>
              </p:nvGraphicFramePr>
              <p:xfrm>
                <a:off x="1620951" y="1556162"/>
                <a:ext cx="2505459" cy="167029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83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4" y="1214318"/>
                  <a:ext cx="1793352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84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80" y="990290"/>
                  <a:ext cx="1354167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85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1" y="1662373"/>
                  <a:ext cx="2166574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86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5"/>
                  <a:ext cx="216239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87" name="타원 101"/>
                <p:cNvSpPr/>
                <p:nvPr/>
              </p:nvSpPr>
              <p:spPr>
                <a:xfrm>
                  <a:off x="2441993" y="1954204"/>
                  <a:ext cx="870603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74A09E"/>
                    </a:solidFill>
                    <a:latin typeface="+mn-ea"/>
                  </a:endParaRPr>
                </a:p>
              </p:txBody>
            </p:sp>
          </p:grpSp>
          <p:sp>
            <p:nvSpPr>
              <p:cNvPr id="78" name="Rectangle 3"/>
              <p:cNvSpPr txBox="1">
                <a:spLocks noChangeArrowheads="1"/>
              </p:cNvSpPr>
              <p:nvPr/>
            </p:nvSpPr>
            <p:spPr bwMode="auto">
              <a:xfrm>
                <a:off x="6240193" y="2929435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35%</a:t>
                </a:r>
              </a:p>
            </p:txBody>
          </p:sp>
        </p:grpSp>
        <p:grpSp>
          <p:nvGrpSpPr>
            <p:cNvPr id="64" name="그룹 1845"/>
            <p:cNvGrpSpPr/>
            <p:nvPr/>
          </p:nvGrpSpPr>
          <p:grpSpPr>
            <a:xfrm>
              <a:off x="6777409" y="2831614"/>
              <a:ext cx="773467" cy="412127"/>
              <a:chOff x="6155202" y="4623184"/>
              <a:chExt cx="812646" cy="433003"/>
            </a:xfrm>
            <a:noFill/>
          </p:grpSpPr>
          <p:grpSp>
            <p:nvGrpSpPr>
              <p:cNvPr id="65" name="그룹 704"/>
              <p:cNvGrpSpPr/>
              <p:nvPr/>
            </p:nvGrpSpPr>
            <p:grpSpPr>
              <a:xfrm>
                <a:off x="6155202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6" name="그룹 705"/>
              <p:cNvGrpSpPr/>
              <p:nvPr/>
            </p:nvGrpSpPr>
            <p:grpSpPr>
              <a:xfrm>
                <a:off x="6382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7" name="그룹 706"/>
              <p:cNvGrpSpPr/>
              <p:nvPr/>
            </p:nvGrpSpPr>
            <p:grpSpPr>
              <a:xfrm>
                <a:off x="6609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8" name="그룹 722"/>
              <p:cNvGrpSpPr/>
              <p:nvPr/>
            </p:nvGrpSpPr>
            <p:grpSpPr>
              <a:xfrm>
                <a:off x="6852511" y="4776691"/>
                <a:ext cx="115337" cy="279496"/>
                <a:chOff x="-4203700" y="5821363"/>
                <a:chExt cx="258763" cy="627063"/>
              </a:xfrm>
              <a:grpFill/>
            </p:grpSpPr>
            <p:sp>
              <p:nvSpPr>
                <p:cNvPr id="6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19" name="矩形 18"/>
          <p:cNvSpPr/>
          <p:nvPr/>
        </p:nvSpPr>
        <p:spPr>
          <a:xfrm>
            <a:off x="1322109" y="4824931"/>
            <a:ext cx="9344761" cy="106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</p:spTree>
    <p:extLst>
      <p:ext uri="{BB962C8B-B14F-4D97-AF65-F5344CB8AC3E}">
        <p14:creationId xmlns:p14="http://schemas.microsoft.com/office/powerpoint/2010/main" val="461022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这里可以输入标题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1075350" y="43657"/>
            <a:ext cx="9591519" cy="598488"/>
          </a:xfrm>
        </p:spPr>
        <p:txBody>
          <a:bodyPr/>
          <a:lstStyle/>
          <a:p>
            <a:r>
              <a:rPr lang="en-US" altLang="zh-CN" dirty="0"/>
              <a:t>Window changes — Congestion avoidance</a:t>
            </a:r>
            <a:endParaRPr lang="zh-CN" altLang="en-US" dirty="0"/>
          </a:p>
        </p:txBody>
      </p:sp>
      <p:grpSp>
        <p:nvGrpSpPr>
          <p:cNvPr id="27" name="그룹 9"/>
          <p:cNvGrpSpPr/>
          <p:nvPr/>
        </p:nvGrpSpPr>
        <p:grpSpPr>
          <a:xfrm>
            <a:off x="1744541" y="1588957"/>
            <a:ext cx="4477484" cy="2947525"/>
            <a:chOff x="2007230" y="1588957"/>
            <a:chExt cx="4477484" cy="2947525"/>
          </a:xfrm>
        </p:grpSpPr>
        <p:grpSp>
          <p:nvGrpSpPr>
            <p:cNvPr id="31" name="그룹 6"/>
            <p:cNvGrpSpPr/>
            <p:nvPr/>
          </p:nvGrpSpPr>
          <p:grpSpPr>
            <a:xfrm>
              <a:off x="2007230" y="1588957"/>
              <a:ext cx="4477484" cy="2947525"/>
              <a:chOff x="408779" y="1658319"/>
              <a:chExt cx="4262381" cy="2805923"/>
            </a:xfrm>
          </p:grpSpPr>
          <p:grpSp>
            <p:nvGrpSpPr>
              <p:cNvPr id="51" name="그룹 2"/>
              <p:cNvGrpSpPr/>
              <p:nvPr/>
            </p:nvGrpSpPr>
            <p:grpSpPr>
              <a:xfrm>
                <a:off x="408779" y="1658319"/>
                <a:ext cx="4262381" cy="2805923"/>
                <a:chOff x="594758" y="886914"/>
                <a:chExt cx="4565069" cy="3005182"/>
              </a:xfrm>
            </p:grpSpPr>
            <p:graphicFrame>
              <p:nvGraphicFramePr>
                <p:cNvPr id="53" name="차트 83"/>
                <p:cNvGraphicFramePr/>
                <p:nvPr/>
              </p:nvGraphicFramePr>
              <p:xfrm>
                <a:off x="1620949" y="1556163"/>
                <a:ext cx="2505457" cy="1670301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graphicFrame>
              <p:nvGraphicFramePr>
                <p:cNvPr id="54" name="차트 84"/>
                <p:cNvGraphicFramePr/>
                <p:nvPr/>
              </p:nvGraphicFramePr>
              <p:xfrm>
                <a:off x="1284637" y="1331954"/>
                <a:ext cx="3178084" cy="21187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graphicFrame>
              <p:nvGraphicFramePr>
                <p:cNvPr id="55" name="차트 85"/>
                <p:cNvGraphicFramePr/>
                <p:nvPr/>
              </p:nvGraphicFramePr>
              <p:xfrm>
                <a:off x="956761" y="1113069"/>
                <a:ext cx="3832027" cy="25546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57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2" y="1214319"/>
                  <a:ext cx="179335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58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77" y="990290"/>
                  <a:ext cx="1354166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59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0" y="1662374"/>
                  <a:ext cx="2166573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60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7"/>
                  <a:ext cx="2162389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61" name="타원 79"/>
                <p:cNvSpPr/>
                <p:nvPr/>
              </p:nvSpPr>
              <p:spPr>
                <a:xfrm>
                  <a:off x="2441993" y="1954204"/>
                  <a:ext cx="870602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6A9A98"/>
                    </a:solidFill>
                    <a:latin typeface="+mn-ea"/>
                  </a:endParaRPr>
                </a:p>
              </p:txBody>
            </p:sp>
            <p:graphicFrame>
              <p:nvGraphicFramePr>
                <p:cNvPr id="56" name="차트 86"/>
                <p:cNvGraphicFramePr/>
                <p:nvPr/>
              </p:nvGraphicFramePr>
              <p:xfrm>
                <a:off x="594758" y="886914"/>
                <a:ext cx="4565069" cy="3005182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</p:grpSp>
          <p:sp>
            <p:nvSpPr>
              <p:cNvPr id="52" name="Rectangle 3"/>
              <p:cNvSpPr txBox="1">
                <a:spLocks noChangeArrowheads="1"/>
              </p:cNvSpPr>
              <p:nvPr/>
            </p:nvSpPr>
            <p:spPr bwMode="auto">
              <a:xfrm>
                <a:off x="2275210" y="2929434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60%</a:t>
                </a:r>
              </a:p>
            </p:txBody>
          </p:sp>
        </p:grpSp>
        <p:grpSp>
          <p:nvGrpSpPr>
            <p:cNvPr id="32" name="그룹 1839"/>
            <p:cNvGrpSpPr/>
            <p:nvPr/>
          </p:nvGrpSpPr>
          <p:grpSpPr>
            <a:xfrm>
              <a:off x="2397848" y="2831613"/>
              <a:ext cx="1250352" cy="412128"/>
              <a:chOff x="1616550" y="5062507"/>
              <a:chExt cx="1902443" cy="627063"/>
            </a:xfrm>
            <a:noFill/>
          </p:grpSpPr>
          <p:grpSp>
            <p:nvGrpSpPr>
              <p:cNvPr id="33" name="그룹 1838"/>
              <p:cNvGrpSpPr/>
              <p:nvPr/>
            </p:nvGrpSpPr>
            <p:grpSpPr>
              <a:xfrm>
                <a:off x="161655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5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4" name="그룹 687"/>
              <p:cNvGrpSpPr/>
              <p:nvPr/>
            </p:nvGrpSpPr>
            <p:grpSpPr>
              <a:xfrm>
                <a:off x="1945286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7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8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5" name="그룹 690"/>
              <p:cNvGrpSpPr/>
              <p:nvPr/>
            </p:nvGrpSpPr>
            <p:grpSpPr>
              <a:xfrm>
                <a:off x="2274022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6" name="그룹 693"/>
              <p:cNvGrpSpPr/>
              <p:nvPr/>
            </p:nvGrpSpPr>
            <p:grpSpPr>
              <a:xfrm>
                <a:off x="2602758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7" name="그룹 696"/>
              <p:cNvGrpSpPr/>
              <p:nvPr/>
            </p:nvGrpSpPr>
            <p:grpSpPr>
              <a:xfrm>
                <a:off x="2931494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8" name="그룹 699"/>
              <p:cNvGrpSpPr/>
              <p:nvPr/>
            </p:nvGrpSpPr>
            <p:grpSpPr>
              <a:xfrm>
                <a:off x="326023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3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62" name="그룹 7"/>
          <p:cNvGrpSpPr/>
          <p:nvPr/>
        </p:nvGrpSpPr>
        <p:grpSpPr>
          <a:xfrm>
            <a:off x="6553309" y="1588957"/>
            <a:ext cx="4477484" cy="2947525"/>
            <a:chOff x="5943709" y="1588957"/>
            <a:chExt cx="4477484" cy="2947525"/>
          </a:xfrm>
        </p:grpSpPr>
        <p:grpSp>
          <p:nvGrpSpPr>
            <p:cNvPr id="63" name="그룹 8"/>
            <p:cNvGrpSpPr/>
            <p:nvPr/>
          </p:nvGrpSpPr>
          <p:grpSpPr>
            <a:xfrm>
              <a:off x="5943709" y="1588957"/>
              <a:ext cx="4477484" cy="2947525"/>
              <a:chOff x="4373764" y="1658319"/>
              <a:chExt cx="4262381" cy="2805923"/>
            </a:xfrm>
          </p:grpSpPr>
          <p:grpSp>
            <p:nvGrpSpPr>
              <p:cNvPr id="77" name="그룹 92"/>
              <p:cNvGrpSpPr/>
              <p:nvPr/>
            </p:nvGrpSpPr>
            <p:grpSpPr>
              <a:xfrm>
                <a:off x="4373764" y="1658319"/>
                <a:ext cx="4262381" cy="2805923"/>
                <a:chOff x="594762" y="886914"/>
                <a:chExt cx="4565072" cy="3005180"/>
              </a:xfrm>
            </p:grpSpPr>
            <p:graphicFrame>
              <p:nvGraphicFramePr>
                <p:cNvPr id="79" name="차트 94"/>
                <p:cNvGraphicFramePr/>
                <p:nvPr/>
              </p:nvGraphicFramePr>
              <p:xfrm>
                <a:off x="1284640" y="1331954"/>
                <a:ext cx="3178086" cy="211871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graphicFrame>
              <p:nvGraphicFramePr>
                <p:cNvPr id="80" name="차트 95"/>
                <p:cNvGraphicFramePr/>
                <p:nvPr/>
              </p:nvGraphicFramePr>
              <p:xfrm>
                <a:off x="956763" y="1113069"/>
                <a:ext cx="3832030" cy="255467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graphicFrame>
              <p:nvGraphicFramePr>
                <p:cNvPr id="81" name="차트 96"/>
                <p:cNvGraphicFramePr/>
                <p:nvPr/>
              </p:nvGraphicFramePr>
              <p:xfrm>
                <a:off x="594762" y="886914"/>
                <a:ext cx="4565072" cy="30051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graphicFrame>
              <p:nvGraphicFramePr>
                <p:cNvPr id="82" name="차트 93"/>
                <p:cNvGraphicFramePr/>
                <p:nvPr/>
              </p:nvGraphicFramePr>
              <p:xfrm>
                <a:off x="1620951" y="1556162"/>
                <a:ext cx="2505459" cy="167029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83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4" y="1214318"/>
                  <a:ext cx="1793352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84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80" y="990290"/>
                  <a:ext cx="1354167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85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1" y="1662373"/>
                  <a:ext cx="2166574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86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5"/>
                  <a:ext cx="216239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87" name="타원 101"/>
                <p:cNvSpPr/>
                <p:nvPr/>
              </p:nvSpPr>
              <p:spPr>
                <a:xfrm>
                  <a:off x="2441993" y="1954204"/>
                  <a:ext cx="870603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74A09E"/>
                    </a:solidFill>
                    <a:latin typeface="+mn-ea"/>
                  </a:endParaRPr>
                </a:p>
              </p:txBody>
            </p:sp>
          </p:grpSp>
          <p:sp>
            <p:nvSpPr>
              <p:cNvPr id="78" name="Rectangle 3"/>
              <p:cNvSpPr txBox="1">
                <a:spLocks noChangeArrowheads="1"/>
              </p:cNvSpPr>
              <p:nvPr/>
            </p:nvSpPr>
            <p:spPr bwMode="auto">
              <a:xfrm>
                <a:off x="6240193" y="2929435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35%</a:t>
                </a:r>
              </a:p>
            </p:txBody>
          </p:sp>
        </p:grpSp>
        <p:grpSp>
          <p:nvGrpSpPr>
            <p:cNvPr id="64" name="그룹 1845"/>
            <p:cNvGrpSpPr/>
            <p:nvPr/>
          </p:nvGrpSpPr>
          <p:grpSpPr>
            <a:xfrm>
              <a:off x="6777409" y="2831614"/>
              <a:ext cx="773467" cy="412127"/>
              <a:chOff x="6155202" y="4623184"/>
              <a:chExt cx="812646" cy="433003"/>
            </a:xfrm>
            <a:noFill/>
          </p:grpSpPr>
          <p:grpSp>
            <p:nvGrpSpPr>
              <p:cNvPr id="65" name="그룹 704"/>
              <p:cNvGrpSpPr/>
              <p:nvPr/>
            </p:nvGrpSpPr>
            <p:grpSpPr>
              <a:xfrm>
                <a:off x="6155202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6" name="그룹 705"/>
              <p:cNvGrpSpPr/>
              <p:nvPr/>
            </p:nvGrpSpPr>
            <p:grpSpPr>
              <a:xfrm>
                <a:off x="6382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7" name="그룹 706"/>
              <p:cNvGrpSpPr/>
              <p:nvPr/>
            </p:nvGrpSpPr>
            <p:grpSpPr>
              <a:xfrm>
                <a:off x="6609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8" name="그룹 722"/>
              <p:cNvGrpSpPr/>
              <p:nvPr/>
            </p:nvGrpSpPr>
            <p:grpSpPr>
              <a:xfrm>
                <a:off x="6852511" y="4776691"/>
                <a:ext cx="115337" cy="279496"/>
                <a:chOff x="-4203700" y="5821363"/>
                <a:chExt cx="258763" cy="627063"/>
              </a:xfrm>
              <a:grpFill/>
            </p:grpSpPr>
            <p:sp>
              <p:nvSpPr>
                <p:cNvPr id="6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19" name="矩形 18"/>
          <p:cNvSpPr/>
          <p:nvPr/>
        </p:nvSpPr>
        <p:spPr>
          <a:xfrm>
            <a:off x="1322109" y="4824931"/>
            <a:ext cx="9344761" cy="106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</p:spTree>
    <p:extLst>
      <p:ext uri="{BB962C8B-B14F-4D97-AF65-F5344CB8AC3E}">
        <p14:creationId xmlns:p14="http://schemas.microsoft.com/office/powerpoint/2010/main" val="2301011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>
            <a:extLst>
              <a:ext uri="{FF2B5EF4-FFF2-40B4-BE49-F238E27FC236}">
                <a16:creationId xmlns:a16="http://schemas.microsoft.com/office/drawing/2014/main" id="{8B891C2F-8E1D-4A80-9F89-CEFE58D2DC5D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59" b="2885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Solution Space</a:t>
            </a:r>
            <a:endParaRPr lang="zh-CN" altLang="en-US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Plan…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04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664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Solution Space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13"/>
          <p:cNvSpPr/>
          <p:nvPr/>
        </p:nvSpPr>
        <p:spPr>
          <a:xfrm>
            <a:off x="809494" y="1137979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1" name="平行四边形 30"/>
          <p:cNvSpPr/>
          <p:nvPr/>
        </p:nvSpPr>
        <p:spPr>
          <a:xfrm>
            <a:off x="970835" y="129184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1100785" y="1565293"/>
            <a:ext cx="3874348" cy="1485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Libpcap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库，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tcpdump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或者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wireshark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可以被动地抓取包</a:t>
            </a:r>
          </a:p>
        </p:txBody>
      </p:sp>
      <p:sp>
        <p:nvSpPr>
          <p:cNvPr id="42" name="right-quote-sign_36811"/>
          <p:cNvSpPr>
            <a:spLocks noChangeAspect="1"/>
          </p:cNvSpPr>
          <p:nvPr/>
        </p:nvSpPr>
        <p:spPr bwMode="auto">
          <a:xfrm>
            <a:off x="4721305" y="2951341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Solution Space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2" name="任意多边形: 形状 31"/>
          <p:cNvSpPr/>
          <p:nvPr/>
        </p:nvSpPr>
        <p:spPr>
          <a:xfrm>
            <a:off x="6426200" y="1415772"/>
            <a:ext cx="4261337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3" name="平行四边形 32"/>
          <p:cNvSpPr/>
          <p:nvPr/>
        </p:nvSpPr>
        <p:spPr>
          <a:xfrm>
            <a:off x="6587541" y="15696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6751325" y="1842721"/>
            <a:ext cx="3874348" cy="1485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展示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CUBIC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和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RENO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图，表示不同拥塞避免算法存在差异</a:t>
            </a:r>
          </a:p>
        </p:txBody>
      </p:sp>
      <p:sp>
        <p:nvSpPr>
          <p:cNvPr id="47" name="right-quote-sign_36811"/>
          <p:cNvSpPr>
            <a:spLocks noChangeAspect="1"/>
          </p:cNvSpPr>
          <p:nvPr/>
        </p:nvSpPr>
        <p:spPr bwMode="auto">
          <a:xfrm>
            <a:off x="10377379" y="3229134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3383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Solution Space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6277034" y="4024174"/>
            <a:ext cx="5540989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5" name="平行四边形 34"/>
          <p:cNvSpPr/>
          <p:nvPr/>
        </p:nvSpPr>
        <p:spPr>
          <a:xfrm>
            <a:off x="6587541" y="417804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任意多边形: 形状 35"/>
          <p:cNvSpPr/>
          <p:nvPr/>
        </p:nvSpPr>
        <p:spPr>
          <a:xfrm>
            <a:off x="1075352" y="1180296"/>
            <a:ext cx="5247688" cy="2059545"/>
          </a:xfrm>
          <a:custGeom>
            <a:avLst/>
            <a:gdLst>
              <a:gd name="connsiteX0" fmla="*/ 0 w 4261337"/>
              <a:gd name="connsiteY0" fmla="*/ 0 h 1741598"/>
              <a:gd name="connsiteX1" fmla="*/ 4261337 w 4261337"/>
              <a:gd name="connsiteY1" fmla="*/ 0 h 1741598"/>
              <a:gd name="connsiteX2" fmla="*/ 4261337 w 4261337"/>
              <a:gd name="connsiteY2" fmla="*/ 1741598 h 1741598"/>
              <a:gd name="connsiteX3" fmla="*/ 0 w 4261337"/>
              <a:gd name="connsiteY3" fmla="*/ 1741598 h 174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1337" h="1741598">
                <a:moveTo>
                  <a:pt x="0" y="0"/>
                </a:moveTo>
                <a:lnTo>
                  <a:pt x="4261337" y="0"/>
                </a:lnTo>
                <a:lnTo>
                  <a:pt x="4261337" y="1741598"/>
                </a:lnTo>
                <a:lnTo>
                  <a:pt x="0" y="1741598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just"/>
            <a:endParaRPr lang="zh-CN" altLang="en-US" dirty="0"/>
          </a:p>
        </p:txBody>
      </p:sp>
      <p:sp>
        <p:nvSpPr>
          <p:cNvPr id="37" name="平行四边形 36"/>
          <p:cNvSpPr/>
          <p:nvPr/>
        </p:nvSpPr>
        <p:spPr>
          <a:xfrm>
            <a:off x="1191870" y="1334164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075351" y="1594568"/>
            <a:ext cx="5396855" cy="1485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i="1" dirty="0">
                <a:solidFill>
                  <a:srgbClr val="24292E"/>
                </a:solidFill>
                <a:latin typeface="-apple-system"/>
              </a:rPr>
              <a:t>Inferring TCP Connection Characteristics Through Passive Measurements.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论文描述了用自动机推断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TCP flavors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426200" y="4420135"/>
            <a:ext cx="5540989" cy="1485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i="1" dirty="0">
                <a:solidFill>
                  <a:srgbClr val="24292E"/>
                </a:solidFill>
                <a:latin typeface="-apple-system"/>
              </a:rPr>
              <a:t>Measurement</a:t>
            </a:r>
            <a:r>
              <a:rPr lang="en-US" altLang="zh-CN" sz="2400" b="0" i="1" dirty="0">
                <a:solidFill>
                  <a:srgbClr val="24292E"/>
                </a:solidFill>
                <a:effectLst/>
                <a:latin typeface="-apple-system"/>
              </a:rPr>
              <a:t> and classification of out-of-sequence packets in a tier-1 IP backbone.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论文描述了如何分类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out-of-order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包</a:t>
            </a:r>
          </a:p>
        </p:txBody>
      </p:sp>
      <p:sp>
        <p:nvSpPr>
          <p:cNvPr id="45" name="right-quote-sign_36811"/>
          <p:cNvSpPr>
            <a:spLocks noChangeAspect="1"/>
          </p:cNvSpPr>
          <p:nvPr/>
        </p:nvSpPr>
        <p:spPr bwMode="auto">
          <a:xfrm>
            <a:off x="5834435" y="299365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8" name="right-quote-sign_36811"/>
          <p:cNvSpPr>
            <a:spLocks noChangeAspect="1"/>
          </p:cNvSpPr>
          <p:nvPr/>
        </p:nvSpPr>
        <p:spPr bwMode="auto">
          <a:xfrm>
            <a:off x="11310368" y="5837536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57968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/>
        </p:nvSpPr>
        <p:spPr>
          <a:xfrm>
            <a:off x="6275750" y="1053040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Introduction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5345475" y="1053040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345475" y="2202487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345475" y="3421378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5345475" y="4617129"/>
            <a:ext cx="720000" cy="720000"/>
            <a:chOff x="5412150" y="4420600"/>
            <a:chExt cx="720000" cy="720000"/>
          </a:xfrm>
        </p:grpSpPr>
        <p:sp>
          <p:nvSpPr>
            <p:cNvPr id="62" name="矩形 61"/>
            <p:cNvSpPr/>
            <p:nvPr/>
          </p:nvSpPr>
          <p:spPr>
            <a:xfrm>
              <a:off x="5412150" y="442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69" name="矩形 68"/>
            <p:cNvSpPr/>
            <p:nvPr/>
          </p:nvSpPr>
          <p:spPr>
            <a:xfrm>
              <a:off x="5412150" y="505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6275750" y="2202487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Motivation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6275750" y="3421378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Background Knowledge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275750" y="4617129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solidFill>
                  <a:schemeClr val="accent2"/>
                </a:solidFill>
              </a:rPr>
              <a:t>Solution Space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01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占位符 10" descr="图片包含 树, 户外, 标牌, 街道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4" r="21684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/>
          <p:cNvSpPr/>
          <p:nvPr/>
        </p:nvSpPr>
        <p:spPr>
          <a:xfrm>
            <a:off x="627600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这里可以输入标题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1075351" y="1592263"/>
            <a:ext cx="4868249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725143" y="2235200"/>
            <a:ext cx="3894607" cy="3005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有一个观点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762821" y="2235200"/>
            <a:ext cx="3894607" cy="25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有一个观点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经过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391047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right-quote-sign_36811"/>
          <p:cNvSpPr>
            <a:spLocks noChangeAspect="1"/>
          </p:cNvSpPr>
          <p:nvPr/>
        </p:nvSpPr>
        <p:spPr bwMode="auto">
          <a:xfrm>
            <a:off x="10834246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right-quote-sign_36811"/>
          <p:cNvSpPr>
            <a:spLocks noChangeAspect="1"/>
          </p:cNvSpPr>
          <p:nvPr/>
        </p:nvSpPr>
        <p:spPr bwMode="auto">
          <a:xfrm>
            <a:off x="5629577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占位符 59" descr="图片包含 天空, 户外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8" b="28688"/>
          <a:stretch>
            <a:fillRect/>
          </a:stretch>
        </p:blipFill>
        <p:spPr/>
      </p:pic>
      <p:sp>
        <p:nvSpPr>
          <p:cNvPr id="68" name="标题 6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69" name="文本占位符 6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Some targets…</a:t>
            </a:r>
            <a:endParaRPr lang="zh-CN" altLang="en-US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48224" y="3047028"/>
            <a:ext cx="2895125" cy="3181080"/>
            <a:chOff x="1048225" y="3047028"/>
            <a:chExt cx="2862842" cy="3181080"/>
          </a:xfrm>
        </p:grpSpPr>
        <p:sp>
          <p:nvSpPr>
            <p:cNvPr id="5" name="矩形 4"/>
            <p:cNvSpPr/>
            <p:nvPr/>
          </p:nvSpPr>
          <p:spPr>
            <a:xfrm>
              <a:off x="1048225" y="3047028"/>
              <a:ext cx="2862842" cy="31800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3800" b="1" dirty="0">
                  <a:solidFill>
                    <a:schemeClr val="accent1"/>
                  </a:solidFill>
                </a:rPr>
                <a:t>02</a:t>
              </a:r>
              <a:endParaRPr lang="zh-CN" altLang="en-US" sz="13800" b="1" dirty="0">
                <a:solidFill>
                  <a:schemeClr val="accent1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6200000">
              <a:off x="2434933" y="4751974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25143" y="2235200"/>
            <a:ext cx="8694263" cy="1962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30000"/>
              </a:lnSpc>
              <a:buAutoNum type="arabicPeriod"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Learn more about TCP.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130000"/>
              </a:lnSpc>
              <a:buAutoNum type="arabicPeriod" startAt="2"/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project itself is interesting, and with passive traffic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monitoring, we can learn more about the details of the</a:t>
            </a:r>
          </a:p>
          <a:p>
            <a:pPr>
              <a:lnSpc>
                <a:spcPct val="130000"/>
              </a:lnSpc>
            </a:pP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different clients...</a:t>
            </a:r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6096000" y="3031800"/>
            <a:ext cx="6026870" cy="775349"/>
          </a:xfrm>
        </p:spPr>
        <p:txBody>
          <a:bodyPr/>
          <a:lstStyle/>
          <a:p>
            <a:pPr algn="ctr"/>
            <a:r>
              <a:rPr lang="en-US" altLang="zh-CN" sz="4000" b="1" dirty="0">
                <a:solidFill>
                  <a:schemeClr val="accent2"/>
                </a:solidFill>
              </a:rPr>
              <a:t>Background Knowledge</a:t>
            </a:r>
            <a:endParaRPr lang="zh-CN" altLang="en-US" sz="4000" b="1" dirty="0">
              <a:solidFill>
                <a:schemeClr val="accent2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988382" y="0"/>
            <a:ext cx="1976273" cy="2061029"/>
            <a:chOff x="8813368" y="0"/>
            <a:chExt cx="2862842" cy="2061029"/>
          </a:xfrm>
        </p:grpSpPr>
        <p:sp>
          <p:nvSpPr>
            <p:cNvPr id="8" name="矩形 7"/>
            <p:cNvSpPr/>
            <p:nvPr/>
          </p:nvSpPr>
          <p:spPr>
            <a:xfrm>
              <a:off x="8813368" y="0"/>
              <a:ext cx="2862842" cy="20610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b="1" dirty="0">
                  <a:solidFill>
                    <a:schemeClr val="accent1"/>
                  </a:solidFill>
                </a:rPr>
                <a:t>03</a:t>
              </a:r>
              <a:endParaRPr lang="zh-CN" altLang="en-US" sz="96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10200076" y="584895"/>
              <a:ext cx="90000" cy="286226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7684A82F-439D-497D-8706-1CC667D39011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7" r="260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0564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TCP </a:t>
            </a:r>
            <a:r>
              <a:rPr lang="zh-CN" altLang="en-US" dirty="0"/>
              <a:t>拥塞控制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: 圆角 6"/>
          <p:cNvSpPr/>
          <p:nvPr/>
        </p:nvSpPr>
        <p:spPr>
          <a:xfrm>
            <a:off x="367713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9" name="平行四边形 8"/>
          <p:cNvSpPr/>
          <p:nvPr/>
        </p:nvSpPr>
        <p:spPr>
          <a:xfrm>
            <a:off x="546728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447424" y="2096529"/>
            <a:ext cx="3495925" cy="1085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 Reno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上海。</a:t>
            </a:r>
          </a:p>
        </p:txBody>
      </p:sp>
      <p:sp>
        <p:nvSpPr>
          <p:cNvPr id="24" name="矩形: 圆角 23"/>
          <p:cNvSpPr/>
          <p:nvPr/>
        </p:nvSpPr>
        <p:spPr>
          <a:xfrm>
            <a:off x="4308181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4487196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: 圆角 25"/>
          <p:cNvSpPr/>
          <p:nvPr/>
        </p:nvSpPr>
        <p:spPr>
          <a:xfrm>
            <a:off x="8248650" y="1617105"/>
            <a:ext cx="3575637" cy="396454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27" name="平行四边形 26"/>
          <p:cNvSpPr/>
          <p:nvPr/>
        </p:nvSpPr>
        <p:spPr>
          <a:xfrm>
            <a:off x="8427665" y="172204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4410871" y="2096529"/>
            <a:ext cx="3495925" cy="1085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 Cubic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上海。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327534" y="2096529"/>
            <a:ext cx="3495925" cy="1085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• BBR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上海。</a:t>
            </a:r>
          </a:p>
        </p:txBody>
      </p:sp>
      <p:sp>
        <p:nvSpPr>
          <p:cNvPr id="30" name="right-quote-sign_36811"/>
          <p:cNvSpPr>
            <a:spLocks noChangeAspect="1"/>
          </p:cNvSpPr>
          <p:nvPr/>
        </p:nvSpPr>
        <p:spPr bwMode="auto">
          <a:xfrm>
            <a:off x="115146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2" name="right-quote-sign_36811"/>
          <p:cNvSpPr>
            <a:spLocks noChangeAspect="1"/>
          </p:cNvSpPr>
          <p:nvPr/>
        </p:nvSpPr>
        <p:spPr bwMode="auto">
          <a:xfrm>
            <a:off x="757133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3" name="right-quote-sign_36811"/>
          <p:cNvSpPr>
            <a:spLocks noChangeAspect="1"/>
          </p:cNvSpPr>
          <p:nvPr/>
        </p:nvSpPr>
        <p:spPr bwMode="auto">
          <a:xfrm>
            <a:off x="3627986" y="5353753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1454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这里可以输入标题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1075350" y="43657"/>
            <a:ext cx="9955443" cy="598488"/>
          </a:xfrm>
        </p:spPr>
        <p:txBody>
          <a:bodyPr/>
          <a:lstStyle/>
          <a:p>
            <a:r>
              <a:rPr lang="en-US" altLang="zh-CN" dirty="0"/>
              <a:t>Different TCPs — window plummeting occurrence</a:t>
            </a:r>
            <a:endParaRPr lang="zh-CN" altLang="en-US" dirty="0"/>
          </a:p>
        </p:txBody>
      </p:sp>
      <p:grpSp>
        <p:nvGrpSpPr>
          <p:cNvPr id="27" name="그룹 9"/>
          <p:cNvGrpSpPr/>
          <p:nvPr/>
        </p:nvGrpSpPr>
        <p:grpSpPr>
          <a:xfrm>
            <a:off x="1744541" y="1588957"/>
            <a:ext cx="4477484" cy="2947525"/>
            <a:chOff x="2007230" y="1588957"/>
            <a:chExt cx="4477484" cy="2947525"/>
          </a:xfrm>
        </p:grpSpPr>
        <p:grpSp>
          <p:nvGrpSpPr>
            <p:cNvPr id="31" name="그룹 6"/>
            <p:cNvGrpSpPr/>
            <p:nvPr/>
          </p:nvGrpSpPr>
          <p:grpSpPr>
            <a:xfrm>
              <a:off x="2007230" y="1588957"/>
              <a:ext cx="4477484" cy="2947525"/>
              <a:chOff x="408779" y="1658319"/>
              <a:chExt cx="4262381" cy="2805923"/>
            </a:xfrm>
          </p:grpSpPr>
          <p:grpSp>
            <p:nvGrpSpPr>
              <p:cNvPr id="51" name="그룹 2"/>
              <p:cNvGrpSpPr/>
              <p:nvPr/>
            </p:nvGrpSpPr>
            <p:grpSpPr>
              <a:xfrm>
                <a:off x="408779" y="1658319"/>
                <a:ext cx="4262381" cy="2805923"/>
                <a:chOff x="594758" y="886914"/>
                <a:chExt cx="4565069" cy="3005182"/>
              </a:xfrm>
            </p:grpSpPr>
            <p:graphicFrame>
              <p:nvGraphicFramePr>
                <p:cNvPr id="53" name="차트 83"/>
                <p:cNvGraphicFramePr/>
                <p:nvPr/>
              </p:nvGraphicFramePr>
              <p:xfrm>
                <a:off x="1620949" y="1556163"/>
                <a:ext cx="2505457" cy="1670301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graphicFrame>
              <p:nvGraphicFramePr>
                <p:cNvPr id="54" name="차트 84"/>
                <p:cNvGraphicFramePr/>
                <p:nvPr/>
              </p:nvGraphicFramePr>
              <p:xfrm>
                <a:off x="1284637" y="1331954"/>
                <a:ext cx="3178084" cy="21187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graphicFrame>
              <p:nvGraphicFramePr>
                <p:cNvPr id="55" name="차트 85"/>
                <p:cNvGraphicFramePr/>
                <p:nvPr/>
              </p:nvGraphicFramePr>
              <p:xfrm>
                <a:off x="956761" y="1113069"/>
                <a:ext cx="3832027" cy="25546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57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2" y="1214319"/>
                  <a:ext cx="179335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58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77" y="990290"/>
                  <a:ext cx="1354166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59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0" y="1662374"/>
                  <a:ext cx="2166573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60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7"/>
                  <a:ext cx="2162389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 dirty="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61" name="타원 79"/>
                <p:cNvSpPr/>
                <p:nvPr/>
              </p:nvSpPr>
              <p:spPr>
                <a:xfrm>
                  <a:off x="2441993" y="1954204"/>
                  <a:ext cx="870602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6A9A98"/>
                    </a:solidFill>
                    <a:latin typeface="+mn-ea"/>
                  </a:endParaRPr>
                </a:p>
              </p:txBody>
            </p:sp>
            <p:graphicFrame>
              <p:nvGraphicFramePr>
                <p:cNvPr id="56" name="차트 86"/>
                <p:cNvGraphicFramePr/>
                <p:nvPr/>
              </p:nvGraphicFramePr>
              <p:xfrm>
                <a:off x="594758" y="886914"/>
                <a:ext cx="4565069" cy="3005182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</p:grpSp>
          <p:sp>
            <p:nvSpPr>
              <p:cNvPr id="52" name="Rectangle 3"/>
              <p:cNvSpPr txBox="1">
                <a:spLocks noChangeArrowheads="1"/>
              </p:cNvSpPr>
              <p:nvPr/>
            </p:nvSpPr>
            <p:spPr bwMode="auto">
              <a:xfrm>
                <a:off x="2275210" y="2929434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 dirty="0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60%</a:t>
                </a:r>
              </a:p>
            </p:txBody>
          </p:sp>
        </p:grpSp>
        <p:grpSp>
          <p:nvGrpSpPr>
            <p:cNvPr id="32" name="그룹 1839"/>
            <p:cNvGrpSpPr/>
            <p:nvPr/>
          </p:nvGrpSpPr>
          <p:grpSpPr>
            <a:xfrm>
              <a:off x="2397848" y="2831613"/>
              <a:ext cx="1250352" cy="412128"/>
              <a:chOff x="1616550" y="5062507"/>
              <a:chExt cx="1902443" cy="627063"/>
            </a:xfrm>
            <a:noFill/>
          </p:grpSpPr>
          <p:grpSp>
            <p:nvGrpSpPr>
              <p:cNvPr id="33" name="그룹 1838"/>
              <p:cNvGrpSpPr/>
              <p:nvPr/>
            </p:nvGrpSpPr>
            <p:grpSpPr>
              <a:xfrm>
                <a:off x="161655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5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4" name="그룹 687"/>
              <p:cNvGrpSpPr/>
              <p:nvPr/>
            </p:nvGrpSpPr>
            <p:grpSpPr>
              <a:xfrm>
                <a:off x="1945286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7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8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5" name="그룹 690"/>
              <p:cNvGrpSpPr/>
              <p:nvPr/>
            </p:nvGrpSpPr>
            <p:grpSpPr>
              <a:xfrm>
                <a:off x="2274022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6" name="그룹 693"/>
              <p:cNvGrpSpPr/>
              <p:nvPr/>
            </p:nvGrpSpPr>
            <p:grpSpPr>
              <a:xfrm>
                <a:off x="2602758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7" name="그룹 696"/>
              <p:cNvGrpSpPr/>
              <p:nvPr/>
            </p:nvGrpSpPr>
            <p:grpSpPr>
              <a:xfrm>
                <a:off x="2931494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4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38" name="그룹 699"/>
              <p:cNvGrpSpPr/>
              <p:nvPr/>
            </p:nvGrpSpPr>
            <p:grpSpPr>
              <a:xfrm>
                <a:off x="3260230" y="5062507"/>
                <a:ext cx="258763" cy="627063"/>
                <a:chOff x="-4203700" y="5821363"/>
                <a:chExt cx="258763" cy="627063"/>
              </a:xfrm>
              <a:grpFill/>
            </p:grpSpPr>
            <p:sp>
              <p:nvSpPr>
                <p:cNvPr id="3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4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62" name="그룹 7"/>
          <p:cNvGrpSpPr/>
          <p:nvPr/>
        </p:nvGrpSpPr>
        <p:grpSpPr>
          <a:xfrm>
            <a:off x="6553309" y="1588957"/>
            <a:ext cx="4477484" cy="2947525"/>
            <a:chOff x="5943709" y="1588957"/>
            <a:chExt cx="4477484" cy="2947525"/>
          </a:xfrm>
        </p:grpSpPr>
        <p:grpSp>
          <p:nvGrpSpPr>
            <p:cNvPr id="63" name="그룹 8"/>
            <p:cNvGrpSpPr/>
            <p:nvPr/>
          </p:nvGrpSpPr>
          <p:grpSpPr>
            <a:xfrm>
              <a:off x="5943709" y="1588957"/>
              <a:ext cx="4477484" cy="2947525"/>
              <a:chOff x="4373764" y="1658319"/>
              <a:chExt cx="4262381" cy="2805923"/>
            </a:xfrm>
          </p:grpSpPr>
          <p:grpSp>
            <p:nvGrpSpPr>
              <p:cNvPr id="77" name="그룹 92"/>
              <p:cNvGrpSpPr/>
              <p:nvPr/>
            </p:nvGrpSpPr>
            <p:grpSpPr>
              <a:xfrm>
                <a:off x="4373764" y="1658319"/>
                <a:ext cx="4262381" cy="2805923"/>
                <a:chOff x="594762" y="886914"/>
                <a:chExt cx="4565072" cy="3005180"/>
              </a:xfrm>
            </p:grpSpPr>
            <p:graphicFrame>
              <p:nvGraphicFramePr>
                <p:cNvPr id="79" name="차트 94"/>
                <p:cNvGraphicFramePr/>
                <p:nvPr/>
              </p:nvGraphicFramePr>
              <p:xfrm>
                <a:off x="1284640" y="1331954"/>
                <a:ext cx="3178086" cy="211871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graphicFrame>
              <p:nvGraphicFramePr>
                <p:cNvPr id="80" name="차트 95"/>
                <p:cNvGraphicFramePr/>
                <p:nvPr/>
              </p:nvGraphicFramePr>
              <p:xfrm>
                <a:off x="956763" y="1113069"/>
                <a:ext cx="3832030" cy="255467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graphicFrame>
              <p:nvGraphicFramePr>
                <p:cNvPr id="81" name="차트 96"/>
                <p:cNvGraphicFramePr/>
                <p:nvPr/>
              </p:nvGraphicFramePr>
              <p:xfrm>
                <a:off x="594762" y="886914"/>
                <a:ext cx="4565072" cy="300518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graphicFrame>
              <p:nvGraphicFramePr>
                <p:cNvPr id="82" name="차트 93"/>
                <p:cNvGraphicFramePr/>
                <p:nvPr/>
              </p:nvGraphicFramePr>
              <p:xfrm>
                <a:off x="1620951" y="1556162"/>
                <a:ext cx="2505459" cy="167029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83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037294" y="1214318"/>
                  <a:ext cx="1793352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F47264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TOP QUALITY DESIGN</a:t>
                  </a:r>
                </a:p>
              </p:txBody>
            </p:sp>
            <p:sp>
              <p:nvSpPr>
                <p:cNvPr id="84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1476480" y="990290"/>
                  <a:ext cx="1354167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STYLISH DESIGN</a:t>
                  </a:r>
                </a:p>
              </p:txBody>
            </p:sp>
            <p:sp>
              <p:nvSpPr>
                <p:cNvPr id="85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4071" y="1662373"/>
                  <a:ext cx="2166574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SLEEK DIAGRAM &amp; CHART</a:t>
                  </a:r>
                </a:p>
              </p:txBody>
            </p:sp>
            <p:sp>
              <p:nvSpPr>
                <p:cNvPr id="86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668254" y="1438345"/>
                  <a:ext cx="2162391" cy="18357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  <a:scene3d>
                    <a:camera prst="orthographicFront"/>
                    <a:lightRig rig="threePt" dir="t"/>
                  </a:scene3d>
                  <a:sp3d>
                    <a:bevelT w="0" h="0"/>
                  </a:sp3d>
                </a:bodyPr>
                <a:lstStyle>
                  <a:lvl1pPr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1pPr>
                  <a:lvl2pPr marL="742950" indent="-28575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2pPr>
                  <a:lvl3pPr marL="11430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3pPr>
                  <a:lvl4pPr marL="16002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4pPr>
                  <a:lvl5pPr marL="2057400" indent="-228600" eaLnBrk="0" hangingPunct="0"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solidFill>
                        <a:schemeClr val="tx1"/>
                      </a:solidFill>
                      <a:latin typeface="굴림" charset="-127"/>
                      <a:ea typeface="굴림" charset="-127"/>
                    </a:defRPr>
                  </a:lvl9pPr>
                </a:lstStyle>
                <a:p>
                  <a:pPr algn="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300">
                      <a:solidFill>
                        <a:srgbClr val="7CB2A9"/>
                      </a:solidFill>
                      <a:latin typeface="+mn-ea"/>
                      <a:ea typeface="+mn-ea"/>
                      <a:cs typeface="Tahoma" panose="020B0604030504040204" pitchFamily="34" charset="0"/>
                    </a:rPr>
                    <a:t>CONTEMPORARY COLORS</a:t>
                  </a:r>
                </a:p>
              </p:txBody>
            </p:sp>
            <p:sp>
              <p:nvSpPr>
                <p:cNvPr id="87" name="타원 101"/>
                <p:cNvSpPr/>
                <p:nvPr/>
              </p:nvSpPr>
              <p:spPr>
                <a:xfrm>
                  <a:off x="2441993" y="1954204"/>
                  <a:ext cx="870603" cy="870602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rgbClr val="74A09E"/>
                    </a:solidFill>
                    <a:latin typeface="+mn-ea"/>
                  </a:endParaRPr>
                </a:p>
              </p:txBody>
            </p:sp>
          </p:grpSp>
          <p:sp>
            <p:nvSpPr>
              <p:cNvPr id="78" name="Rectangle 3"/>
              <p:cNvSpPr txBox="1">
                <a:spLocks noChangeArrowheads="1"/>
              </p:cNvSpPr>
              <p:nvPr/>
            </p:nvSpPr>
            <p:spPr bwMode="auto">
              <a:xfrm>
                <a:off x="6240193" y="2929435"/>
                <a:ext cx="529521" cy="2636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charset="-127"/>
                    <a:ea typeface="굴림" charset="-127"/>
                  </a:defRPr>
                </a:lvl9pPr>
              </a:lstStyle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2000" b="1">
                    <a:solidFill>
                      <a:schemeClr val="bg1"/>
                    </a:solidFill>
                    <a:latin typeface="+mn-ea"/>
                    <a:ea typeface="+mn-ea"/>
                    <a:cs typeface="Tahoma" panose="020B0604030504040204" pitchFamily="34" charset="0"/>
                  </a:rPr>
                  <a:t>35%</a:t>
                </a:r>
              </a:p>
            </p:txBody>
          </p:sp>
        </p:grpSp>
        <p:grpSp>
          <p:nvGrpSpPr>
            <p:cNvPr id="64" name="그룹 1845"/>
            <p:cNvGrpSpPr/>
            <p:nvPr/>
          </p:nvGrpSpPr>
          <p:grpSpPr>
            <a:xfrm>
              <a:off x="6777409" y="2831614"/>
              <a:ext cx="773467" cy="412127"/>
              <a:chOff x="6155202" y="4623184"/>
              <a:chExt cx="812646" cy="433003"/>
            </a:xfrm>
            <a:noFill/>
          </p:grpSpPr>
          <p:grpSp>
            <p:nvGrpSpPr>
              <p:cNvPr id="65" name="그룹 704"/>
              <p:cNvGrpSpPr/>
              <p:nvPr/>
            </p:nvGrpSpPr>
            <p:grpSpPr>
              <a:xfrm>
                <a:off x="6155202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5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6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6" name="그룹 705"/>
              <p:cNvGrpSpPr/>
              <p:nvPr/>
            </p:nvGrpSpPr>
            <p:grpSpPr>
              <a:xfrm>
                <a:off x="6382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3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4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7" name="그룹 706"/>
              <p:cNvGrpSpPr/>
              <p:nvPr/>
            </p:nvGrpSpPr>
            <p:grpSpPr>
              <a:xfrm>
                <a:off x="6609203" y="4623184"/>
                <a:ext cx="178683" cy="433003"/>
                <a:chOff x="-4203700" y="5821363"/>
                <a:chExt cx="258763" cy="627063"/>
              </a:xfrm>
              <a:grpFill/>
            </p:grpSpPr>
            <p:sp>
              <p:nvSpPr>
                <p:cNvPr id="71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2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68" name="그룹 722"/>
              <p:cNvGrpSpPr/>
              <p:nvPr/>
            </p:nvGrpSpPr>
            <p:grpSpPr>
              <a:xfrm>
                <a:off x="6852511" y="4776691"/>
                <a:ext cx="115337" cy="279496"/>
                <a:chOff x="-4203700" y="5821363"/>
                <a:chExt cx="258763" cy="627063"/>
              </a:xfrm>
              <a:grpFill/>
            </p:grpSpPr>
            <p:sp>
              <p:nvSpPr>
                <p:cNvPr id="69" name="Oval 422"/>
                <p:cNvSpPr>
                  <a:spLocks noChangeArrowheads="1"/>
                </p:cNvSpPr>
                <p:nvPr/>
              </p:nvSpPr>
              <p:spPr bwMode="auto">
                <a:xfrm>
                  <a:off x="-4129087" y="5821363"/>
                  <a:ext cx="104775" cy="107950"/>
                </a:xfrm>
                <a:prstGeom prst="ellipse">
                  <a:avLst/>
                </a:pr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  <p:sp>
              <p:nvSpPr>
                <p:cNvPr id="70" name="Freeform 423"/>
                <p:cNvSpPr/>
                <p:nvPr/>
              </p:nvSpPr>
              <p:spPr bwMode="auto">
                <a:xfrm>
                  <a:off x="-4203700" y="5956301"/>
                  <a:ext cx="258763" cy="492125"/>
                </a:xfrm>
                <a:custGeom>
                  <a:avLst/>
                  <a:gdLst>
                    <a:gd name="T0" fmla="*/ 55 w 69"/>
                    <a:gd name="T1" fmla="*/ 0 h 131"/>
                    <a:gd name="T2" fmla="*/ 13 w 69"/>
                    <a:gd name="T3" fmla="*/ 0 h 131"/>
                    <a:gd name="T4" fmla="*/ 0 w 69"/>
                    <a:gd name="T5" fmla="*/ 13 h 131"/>
                    <a:gd name="T6" fmla="*/ 0 w 69"/>
                    <a:gd name="T7" fmla="*/ 57 h 131"/>
                    <a:gd name="T8" fmla="*/ 6 w 69"/>
                    <a:gd name="T9" fmla="*/ 63 h 131"/>
                    <a:gd name="T10" fmla="*/ 12 w 69"/>
                    <a:gd name="T11" fmla="*/ 57 h 131"/>
                    <a:gd name="T12" fmla="*/ 12 w 69"/>
                    <a:gd name="T13" fmla="*/ 24 h 131"/>
                    <a:gd name="T14" fmla="*/ 15 w 69"/>
                    <a:gd name="T15" fmla="*/ 22 h 131"/>
                    <a:gd name="T16" fmla="*/ 17 w 69"/>
                    <a:gd name="T17" fmla="*/ 24 h 131"/>
                    <a:gd name="T18" fmla="*/ 17 w 69"/>
                    <a:gd name="T19" fmla="*/ 124 h 131"/>
                    <a:gd name="T20" fmla="*/ 25 w 69"/>
                    <a:gd name="T21" fmla="*/ 131 h 131"/>
                    <a:gd name="T22" fmla="*/ 32 w 69"/>
                    <a:gd name="T23" fmla="*/ 124 h 131"/>
                    <a:gd name="T24" fmla="*/ 32 w 69"/>
                    <a:gd name="T25" fmla="*/ 70 h 131"/>
                    <a:gd name="T26" fmla="*/ 36 w 69"/>
                    <a:gd name="T27" fmla="*/ 70 h 131"/>
                    <a:gd name="T28" fmla="*/ 36 w 69"/>
                    <a:gd name="T29" fmla="*/ 124 h 131"/>
                    <a:gd name="T30" fmla="*/ 44 w 69"/>
                    <a:gd name="T31" fmla="*/ 131 h 131"/>
                    <a:gd name="T32" fmla="*/ 51 w 69"/>
                    <a:gd name="T33" fmla="*/ 124 h 131"/>
                    <a:gd name="T34" fmla="*/ 51 w 69"/>
                    <a:gd name="T35" fmla="*/ 24 h 131"/>
                    <a:gd name="T36" fmla="*/ 54 w 69"/>
                    <a:gd name="T37" fmla="*/ 22 h 131"/>
                    <a:gd name="T38" fmla="*/ 56 w 69"/>
                    <a:gd name="T39" fmla="*/ 24 h 131"/>
                    <a:gd name="T40" fmla="*/ 56 w 69"/>
                    <a:gd name="T41" fmla="*/ 57 h 131"/>
                    <a:gd name="T42" fmla="*/ 62 w 69"/>
                    <a:gd name="T43" fmla="*/ 63 h 131"/>
                    <a:gd name="T44" fmla="*/ 69 w 69"/>
                    <a:gd name="T45" fmla="*/ 57 h 131"/>
                    <a:gd name="T46" fmla="*/ 69 w 69"/>
                    <a:gd name="T47" fmla="*/ 13 h 131"/>
                    <a:gd name="T48" fmla="*/ 55 w 69"/>
                    <a:gd name="T49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9" h="131">
                      <a:moveTo>
                        <a:pt x="55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6" y="63"/>
                      </a:cubicBezTo>
                      <a:cubicBezTo>
                        <a:pt x="9" y="63"/>
                        <a:pt x="12" y="60"/>
                        <a:pt x="12" y="57"/>
                      </a:cubicBezTo>
                      <a:cubicBezTo>
                        <a:pt x="12" y="24"/>
                        <a:pt x="12" y="24"/>
                        <a:pt x="12" y="24"/>
                      </a:cubicBezTo>
                      <a:cubicBezTo>
                        <a:pt x="12" y="23"/>
                        <a:pt x="13" y="22"/>
                        <a:pt x="15" y="22"/>
                      </a:cubicBezTo>
                      <a:cubicBezTo>
                        <a:pt x="16" y="22"/>
                        <a:pt x="17" y="23"/>
                        <a:pt x="17" y="24"/>
                      </a:cubicBezTo>
                      <a:cubicBezTo>
                        <a:pt x="17" y="124"/>
                        <a:pt x="17" y="124"/>
                        <a:pt x="17" y="124"/>
                      </a:cubicBezTo>
                      <a:cubicBezTo>
                        <a:pt x="17" y="128"/>
                        <a:pt x="20" y="131"/>
                        <a:pt x="25" y="131"/>
                      </a:cubicBezTo>
                      <a:cubicBezTo>
                        <a:pt x="29" y="131"/>
                        <a:pt x="32" y="128"/>
                        <a:pt x="32" y="124"/>
                      </a:cubicBezTo>
                      <a:cubicBezTo>
                        <a:pt x="32" y="70"/>
                        <a:pt x="32" y="70"/>
                        <a:pt x="32" y="70"/>
                      </a:cubicBezTo>
                      <a:cubicBezTo>
                        <a:pt x="36" y="70"/>
                        <a:pt x="36" y="70"/>
                        <a:pt x="36" y="70"/>
                      </a:cubicBezTo>
                      <a:cubicBezTo>
                        <a:pt x="36" y="124"/>
                        <a:pt x="36" y="124"/>
                        <a:pt x="36" y="124"/>
                      </a:cubicBezTo>
                      <a:cubicBezTo>
                        <a:pt x="36" y="128"/>
                        <a:pt x="40" y="131"/>
                        <a:pt x="44" y="131"/>
                      </a:cubicBezTo>
                      <a:cubicBezTo>
                        <a:pt x="48" y="131"/>
                        <a:pt x="51" y="128"/>
                        <a:pt x="51" y="124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51" y="23"/>
                        <a:pt x="52" y="22"/>
                        <a:pt x="54" y="22"/>
                      </a:cubicBezTo>
                      <a:cubicBezTo>
                        <a:pt x="55" y="22"/>
                        <a:pt x="56" y="23"/>
                        <a:pt x="56" y="24"/>
                      </a:cubicBezTo>
                      <a:cubicBezTo>
                        <a:pt x="56" y="57"/>
                        <a:pt x="56" y="57"/>
                        <a:pt x="56" y="57"/>
                      </a:cubicBezTo>
                      <a:cubicBezTo>
                        <a:pt x="56" y="60"/>
                        <a:pt x="59" y="63"/>
                        <a:pt x="62" y="63"/>
                      </a:cubicBezTo>
                      <a:cubicBezTo>
                        <a:pt x="66" y="63"/>
                        <a:pt x="69" y="60"/>
                        <a:pt x="69" y="57"/>
                      </a:cubicBezTo>
                      <a:cubicBezTo>
                        <a:pt x="69" y="13"/>
                        <a:pt x="69" y="13"/>
                        <a:pt x="69" y="13"/>
                      </a:cubicBezTo>
                      <a:cubicBezTo>
                        <a:pt x="69" y="6"/>
                        <a:pt x="63" y="0"/>
                        <a:pt x="55" y="0"/>
                      </a:cubicBezTo>
                      <a:close/>
                    </a:path>
                  </a:pathLst>
                </a:custGeom>
                <a:grpFill/>
                <a:ln w="12700">
                  <a:solidFill>
                    <a:srgbClr val="F47264"/>
                  </a:solidFill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ko-KR" altLang="en-US">
                    <a:solidFill>
                      <a:srgbClr val="EA5042"/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19" name="矩形 18"/>
          <p:cNvSpPr/>
          <p:nvPr/>
        </p:nvSpPr>
        <p:spPr>
          <a:xfrm>
            <a:off x="1322109" y="4824931"/>
            <a:ext cx="9344761" cy="106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上海交通大学是我国历史最悠久、享誉海内外的著名高等学府之一，是教育部直属并与上海市共建的全国重点大学。经过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年的不懈努力，上海交通大学已经成为一所“综合性、研究型、国际化”的国内一流、国际知名大学。</a:t>
            </a:r>
          </a:p>
        </p:txBody>
      </p:sp>
    </p:spTree>
    <p:extLst>
      <p:ext uri="{BB962C8B-B14F-4D97-AF65-F5344CB8AC3E}">
        <p14:creationId xmlns:p14="http://schemas.microsoft.com/office/powerpoint/2010/main" val="9364397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</TotalTime>
  <Words>508</Words>
  <Application>Microsoft Office PowerPoint</Application>
  <PresentationFormat>宽屏</PresentationFormat>
  <Paragraphs>85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-apple-system</vt:lpstr>
      <vt:lpstr>等线</vt:lpstr>
      <vt:lpstr>微软雅黑</vt:lpstr>
      <vt:lpstr>Arial</vt:lpstr>
      <vt:lpstr>Office 主题​​</vt:lpstr>
      <vt:lpstr>Infer TCP flavor through passive measurement</vt:lpstr>
      <vt:lpstr>PowerPoint 演示文稿</vt:lpstr>
      <vt:lpstr>Introduction</vt:lpstr>
      <vt:lpstr>PowerPoint 演示文稿</vt:lpstr>
      <vt:lpstr>Motivation</vt:lpstr>
      <vt:lpstr>PowerPoint 演示文稿</vt:lpstr>
      <vt:lpstr>Background Knowledge</vt:lpstr>
      <vt:lpstr>PowerPoint 演示文稿</vt:lpstr>
      <vt:lpstr>PowerPoint 演示文稿</vt:lpstr>
      <vt:lpstr>PowerPoint 演示文稿</vt:lpstr>
      <vt:lpstr>PowerPoint 演示文稿</vt:lpstr>
      <vt:lpstr>Solution Space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张 一弛</cp:lastModifiedBy>
  <cp:revision>116</cp:revision>
  <dcterms:created xsi:type="dcterms:W3CDTF">2019-01-23T14:14:00Z</dcterms:created>
  <dcterms:modified xsi:type="dcterms:W3CDTF">2020-11-21T05:57:58Z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